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71" r:id="rId4"/>
    <p:sldId id="337" r:id="rId5"/>
    <p:sldId id="390" r:id="rId6"/>
    <p:sldId id="358" r:id="rId7"/>
    <p:sldId id="302" r:id="rId8"/>
    <p:sldId id="342" r:id="rId9"/>
    <p:sldId id="381" r:id="rId10"/>
    <p:sldId id="338" r:id="rId11"/>
    <p:sldId id="339" r:id="rId12"/>
    <p:sldId id="384" r:id="rId13"/>
    <p:sldId id="383" r:id="rId14"/>
    <p:sldId id="360" r:id="rId15"/>
    <p:sldId id="336" r:id="rId16"/>
    <p:sldId id="377" r:id="rId17"/>
    <p:sldId id="386" r:id="rId18"/>
    <p:sldId id="379" r:id="rId19"/>
    <p:sldId id="378" r:id="rId20"/>
    <p:sldId id="375" r:id="rId21"/>
    <p:sldId id="370" r:id="rId22"/>
    <p:sldId id="376" r:id="rId23"/>
    <p:sldId id="385" r:id="rId24"/>
    <p:sldId id="364" r:id="rId25"/>
    <p:sldId id="365" r:id="rId26"/>
    <p:sldId id="387" r:id="rId27"/>
    <p:sldId id="382" r:id="rId28"/>
    <p:sldId id="353" r:id="rId29"/>
    <p:sldId id="367" r:id="rId30"/>
    <p:sldId id="348" r:id="rId31"/>
    <p:sldId id="349" r:id="rId32"/>
    <p:sldId id="321" r:id="rId33"/>
    <p:sldId id="346" r:id="rId34"/>
    <p:sldId id="351" r:id="rId35"/>
    <p:sldId id="350" r:id="rId36"/>
    <p:sldId id="352" r:id="rId37"/>
    <p:sldId id="340" r:id="rId38"/>
    <p:sldId id="326" r:id="rId39"/>
    <p:sldId id="354" r:id="rId40"/>
    <p:sldId id="369" r:id="rId41"/>
    <p:sldId id="287" r:id="rId42"/>
    <p:sldId id="257" r:id="rId43"/>
    <p:sldId id="259" r:id="rId44"/>
    <p:sldId id="262" r:id="rId45"/>
    <p:sldId id="263" r:id="rId46"/>
    <p:sldId id="276" r:id="rId47"/>
    <p:sldId id="282" r:id="rId48"/>
    <p:sldId id="325" r:id="rId49"/>
    <p:sldId id="391" r:id="rId50"/>
    <p:sldId id="388" r:id="rId51"/>
    <p:sldId id="389" r:id="rId52"/>
    <p:sldId id="260" r:id="rId53"/>
    <p:sldId id="284" r:id="rId54"/>
    <p:sldId id="268" r:id="rId55"/>
    <p:sldId id="277" r:id="rId56"/>
    <p:sldId id="267" r:id="rId57"/>
    <p:sldId id="281" r:id="rId58"/>
    <p:sldId id="280" r:id="rId59"/>
    <p:sldId id="269" r:id="rId60"/>
    <p:sldId id="270" r:id="rId61"/>
    <p:sldId id="271" r:id="rId62"/>
    <p:sldId id="279" r:id="rId63"/>
    <p:sldId id="283" r:id="rId64"/>
    <p:sldId id="292" r:id="rId65"/>
    <p:sldId id="373" r:id="rId66"/>
    <p:sldId id="288" r:id="rId67"/>
    <p:sldId id="35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1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5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8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2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1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0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0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2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4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7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E22E5-442F-4FCD-9414-10E5A8EFAF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1B50F-37B2-44D5-A810-20F4067A8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8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cartun@sbcglobal.net" TargetMode="External"/><Relationship Id="rId2" Type="http://schemas.openxmlformats.org/officeDocument/2006/relationships/hyperlink" Target="mailto:mproteomics1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“Confirmational Proteomics ….. </a:t>
            </a:r>
            <a:r>
              <a:rPr lang="en-US" b="1" dirty="0">
                <a:solidFill>
                  <a:srgbClr val="000099"/>
                </a:solidFill>
              </a:rPr>
              <a:t>I</a:t>
            </a:r>
            <a:r>
              <a:rPr lang="en-US" b="1" dirty="0" smtClean="0">
                <a:solidFill>
                  <a:srgbClr val="000099"/>
                </a:solidFill>
              </a:rPr>
              <a:t>s It Time?”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2209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Richard W. Cartun, PhD, MS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Morphologic Proteomics, LLC</a:t>
            </a:r>
          </a:p>
          <a:p>
            <a:r>
              <a:rPr lang="en-US" sz="2400" dirty="0" smtClean="0">
                <a:solidFill>
                  <a:schemeClr val="tx1"/>
                </a:solidFill>
                <a:hlinkClick r:id="rId2"/>
              </a:rPr>
              <a:t>mproteomics1@gmail.com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  <a:hlinkClick r:id="rId3"/>
              </a:rPr>
              <a:t>rcartun@sbcglobal.net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(860) 490-7633 Cell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199"/>
            <a:ext cx="2286000" cy="22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52400"/>
            <a:ext cx="49212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28888" y="6096000"/>
            <a:ext cx="3869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Dr. Clive R. Taylor</a:t>
            </a:r>
          </a:p>
        </p:txBody>
      </p:sp>
    </p:spTree>
    <p:extLst>
      <p:ext uri="{BB962C8B-B14F-4D97-AF65-F5344CB8AC3E}">
        <p14:creationId xmlns:p14="http://schemas.microsoft.com/office/powerpoint/2010/main" val="12545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025"/>
            <a:ext cx="80772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9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49" y="0"/>
            <a:ext cx="6349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0962"/>
            <a:ext cx="7086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21336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0099"/>
                </a:solidFill>
              </a:rPr>
              <a:t>“Immunohistochemistry”</a:t>
            </a: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2743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Technique </a:t>
            </a:r>
            <a:r>
              <a:rPr lang="en-US" sz="2800" dirty="0">
                <a:solidFill>
                  <a:schemeClr val="tx1"/>
                </a:solidFill>
              </a:rPr>
              <a:t>used to identify a target </a:t>
            </a:r>
            <a:r>
              <a:rPr lang="en-US" sz="2800" dirty="0" smtClean="0">
                <a:solidFill>
                  <a:schemeClr val="tx1"/>
                </a:solidFill>
              </a:rPr>
              <a:t>antigen (</a:t>
            </a:r>
            <a:r>
              <a:rPr lang="en-US" sz="2800" b="1" dirty="0" smtClean="0">
                <a:solidFill>
                  <a:srgbClr val="000099"/>
                </a:solidFill>
              </a:rPr>
              <a:t>protein</a:t>
            </a:r>
            <a:r>
              <a:rPr lang="en-US" sz="2800" dirty="0" smtClean="0">
                <a:solidFill>
                  <a:schemeClr val="tx1"/>
                </a:solidFill>
              </a:rPr>
              <a:t>) </a:t>
            </a:r>
            <a:r>
              <a:rPr lang="en-US" sz="2800" dirty="0">
                <a:solidFill>
                  <a:schemeClr val="tx1"/>
                </a:solidFill>
              </a:rPr>
              <a:t>in cells or tissue </a:t>
            </a:r>
            <a:r>
              <a:rPr lang="en-US" sz="2800" dirty="0" smtClean="0">
                <a:solidFill>
                  <a:schemeClr val="tx1"/>
                </a:solidFill>
              </a:rPr>
              <a:t>section </a:t>
            </a:r>
            <a:r>
              <a:rPr lang="en-US" sz="2800" dirty="0">
                <a:solidFill>
                  <a:schemeClr val="tx1"/>
                </a:solidFill>
              </a:rPr>
              <a:t>using a </a:t>
            </a:r>
            <a:r>
              <a:rPr lang="en-US" dirty="0">
                <a:solidFill>
                  <a:schemeClr val="tx1"/>
                </a:solidFill>
              </a:rPr>
              <a:t>primary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0099"/>
                </a:solidFill>
              </a:rPr>
              <a:t>antibody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and a detection system that produces a visualization </a:t>
            </a:r>
            <a:r>
              <a:rPr lang="en-US" sz="2800" dirty="0" smtClean="0">
                <a:solidFill>
                  <a:schemeClr val="tx1"/>
                </a:solidFill>
              </a:rPr>
              <a:t>product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seen under a microscope.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307" y="1981200"/>
            <a:ext cx="287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“….. is a test!”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3" y="191681"/>
            <a:ext cx="8686800" cy="651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9686" y="5029200"/>
            <a:ext cx="6652206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“Proteomics in the Clinic”</a:t>
            </a:r>
          </a:p>
          <a:p>
            <a:pPr algn="ctr"/>
            <a:r>
              <a:rPr lang="en-US" sz="4800" b="1" i="1" dirty="0" smtClean="0"/>
              <a:t>June 13, 2014</a:t>
            </a:r>
            <a:endParaRPr lang="en-US" sz="4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033002" y="457200"/>
            <a:ext cx="696799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000099"/>
                </a:solidFill>
              </a:rPr>
              <a:t>“Morphologic Proteomics”</a:t>
            </a:r>
            <a:endParaRPr lang="en-US" sz="48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rd\Desktop\Cartun - Media, Cartoons, etc\TIME 4.1.2013 How to Cure 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80963"/>
            <a:ext cx="5067300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115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0099"/>
                </a:solidFill>
              </a:rPr>
              <a:t>“Beyond the genome, protein expression is the last critical evidence needed to treat a tumor effectively.”</a:t>
            </a:r>
            <a:r>
              <a:rPr lang="en-US" b="1" dirty="0" smtClean="0">
                <a:solidFill>
                  <a:srgbClr val="000099"/>
                </a:solidFill>
              </a:rPr>
              <a:t/>
            </a:r>
            <a:br>
              <a:rPr lang="en-US" b="1" dirty="0" smtClean="0">
                <a:solidFill>
                  <a:srgbClr val="000099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NantHealth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0"/>
            <a:ext cx="7946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012"/>
            <a:ext cx="7467600" cy="665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257" y="2565737"/>
            <a:ext cx="4176143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smtClean="0"/>
              <a:t>“………. mab”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161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4175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“Confirmational Proteomics ….. Is It Time?”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3429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Richard W. Cartun, PhD, MS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Director, Histology &amp; The Martin M. Berman, MD Immunopathology and Morphologic Proteomics Laboratories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Department of Pathology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Hartford Hospital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Hartford, CT  USA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(July 1978 - June 2022)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76200"/>
            <a:ext cx="31623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1"/>
            <a:ext cx="8959720" cy="6165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743200"/>
            <a:ext cx="7620000" cy="34163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“There is increasing evidence that solid tumours may comprise of subpopulations of cells with distinct genomic alterations within the tumour, a phenomenon termed intra-tumour heterogeneity.”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21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hat Is Tumor Heterogeneity? | Memorial Sloan Kettering Cancer Cen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What Is Tumor Heterogeneity? | Memorial Sloan Kettering Cancer Cen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2175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76200"/>
            <a:ext cx="5694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</a:rPr>
              <a:t>“Tumor Heterogeneity”</a:t>
            </a:r>
            <a:endParaRPr lang="en-US" sz="44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172200"/>
            <a:ext cx="838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Eva Kiesler - MSKCC July 2, 2014 </a:t>
            </a:r>
            <a:r>
              <a:rPr lang="en-US" sz="2400" i="1" dirty="0" smtClean="0"/>
              <a:t>“What is tumor heterogeneity?” 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737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8942025" cy="5976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928878"/>
            <a:ext cx="6934199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“Therefore, single agent targeted therapies, often administered in advanced stages, are unlikely to have a sufficiently lethal effect in most cancers.”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112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5370"/>
            <a:ext cx="4191000" cy="64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10-26212 HER2 EP1045Y 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842" y="228600"/>
            <a:ext cx="247535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4x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0099"/>
                </a:solidFill>
              </a:rPr>
              <a:t>“HER2 Heterogeneity”</a:t>
            </a:r>
          </a:p>
        </p:txBody>
      </p:sp>
      <p:pic>
        <p:nvPicPr>
          <p:cNvPr id="28675" name="Picture 7" descr="S10-26212 HER2 EP1045Y negative 20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4000"/>
            <a:ext cx="4113213" cy="4113213"/>
          </a:xfrm>
        </p:spPr>
      </p:pic>
      <p:pic>
        <p:nvPicPr>
          <p:cNvPr id="28676" name="Picture 8" descr="S10-26212 HER2 EP1045Y positive 2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113213" cy="4113213"/>
          </a:xfrm>
        </p:spPr>
      </p:pic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838200" y="5759450"/>
            <a:ext cx="320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HER2 (-) clone</a:t>
            </a: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5029200" y="5759450"/>
            <a:ext cx="332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HER2 (+) clone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30591" cy="64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1" y="222863"/>
            <a:ext cx="8222239" cy="6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383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029200" cy="533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03" y="5750004"/>
            <a:ext cx="89235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0099"/>
                </a:solidFill>
              </a:rPr>
              <a:t>“Use of immunohistochemistry for the detection of gene </a:t>
            </a:r>
            <a:r>
              <a:rPr lang="en-US" altLang="en-US" sz="2400" b="1" dirty="0" smtClean="0">
                <a:solidFill>
                  <a:srgbClr val="000099"/>
                </a:solidFill>
              </a:rPr>
              <a:t>alterations.</a:t>
            </a:r>
          </a:p>
          <a:p>
            <a:pPr algn="ctr"/>
            <a:r>
              <a:rPr lang="en-US" altLang="en-US" sz="2400" b="1" dirty="0" smtClean="0">
                <a:solidFill>
                  <a:srgbClr val="000099"/>
                </a:solidFill>
              </a:rPr>
              <a:t>Is </a:t>
            </a:r>
            <a:r>
              <a:rPr lang="en-US" altLang="en-US" sz="2400" b="1" dirty="0">
                <a:solidFill>
                  <a:srgbClr val="000099"/>
                </a:solidFill>
              </a:rPr>
              <a:t>there a future for IHC in the Molecular Era?”</a:t>
            </a:r>
            <a:endParaRPr lang="en-US" sz="2400" b="1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“Confirmational”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Wiktionary - “….. of or pertaining to the confirmation of one theory or observation by others”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IHC Detection of Genomic Alterations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7" name="TextBox 6"/>
          <p:cNvSpPr txBox="1"/>
          <p:nvPr/>
        </p:nvSpPr>
        <p:spPr>
          <a:xfrm>
            <a:off x="1897467" y="5943600"/>
            <a:ext cx="1074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</a:rPr>
              <a:t>ALK</a:t>
            </a:r>
            <a:endParaRPr lang="en-US" sz="4400" b="1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5943600"/>
            <a:ext cx="1429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</a:rPr>
              <a:t>ROS1</a:t>
            </a:r>
            <a:endParaRPr lang="en-US" sz="4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IHC Detection of Genomic Alterations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7" name="TextBox 6"/>
          <p:cNvSpPr txBox="1"/>
          <p:nvPr/>
        </p:nvSpPr>
        <p:spPr>
          <a:xfrm>
            <a:off x="990600" y="5943600"/>
            <a:ext cx="2928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</a:rPr>
              <a:t>EGFR L858R</a:t>
            </a:r>
            <a:endParaRPr lang="en-US" sz="4400" b="1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943600"/>
            <a:ext cx="424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</a:rPr>
              <a:t>EGFR Exon 19 Del</a:t>
            </a:r>
            <a:endParaRPr lang="en-US" sz="4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EGFR L858R Mutation-Specific mAb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" y="1842357"/>
            <a:ext cx="4035552" cy="404164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4" y="1842357"/>
            <a:ext cx="4035552" cy="4041648"/>
          </a:xfrm>
        </p:spPr>
      </p:pic>
      <p:sp>
        <p:nvSpPr>
          <p:cNvPr id="3" name="TextBox 2"/>
          <p:cNvSpPr txBox="1"/>
          <p:nvPr/>
        </p:nvSpPr>
        <p:spPr>
          <a:xfrm>
            <a:off x="2971800" y="601980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Clone 43B2 20x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163669"/>
            <a:ext cx="6562759" cy="7694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“Proteomic Heterogeneity”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46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82"/>
            <a:ext cx="9144000" cy="54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ichard\Documents\RWC Work\2013 Advance article - Photos\Breast CA - HER2 EP3 4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1"/>
            <a:ext cx="6629399" cy="6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0698" y="5943600"/>
            <a:ext cx="442730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+Control 40x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72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6216" y="5943600"/>
            <a:ext cx="2702984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40x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667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503"/>
            <a:ext cx="9144000" cy="54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6" descr="OH07-487 HER2 FISH b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65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5791200" y="457200"/>
            <a:ext cx="259558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/>
              <a:t>HER2 </a:t>
            </a:r>
            <a:r>
              <a:rPr lang="en-US" altLang="en-US" sz="3600" dirty="0"/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1399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8" y="228600"/>
            <a:ext cx="769794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rd\Desktop\KS17-3216 ALK 4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3645"/>
            <a:ext cx="87884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222" y="5867400"/>
            <a:ext cx="62797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ALK Protein Overexpression 40x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84400" y="304800"/>
            <a:ext cx="315253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Neuroblastoma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8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66688"/>
            <a:ext cx="70389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6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4779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“OK, so what is Confirmational Proteomics?”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371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“….. what is this HER2 IHC slide doing in my box?”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Case Study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54 year-old male</a:t>
            </a:r>
          </a:p>
          <a:p>
            <a:r>
              <a:rPr lang="en-US" dirty="0" smtClean="0"/>
              <a:t>Malignant neoplasm of upper lobe of left lung</a:t>
            </a:r>
          </a:p>
          <a:p>
            <a:r>
              <a:rPr lang="en-US" dirty="0" smtClean="0"/>
              <a:t>Underwent a left upper lobe apical resection</a:t>
            </a:r>
          </a:p>
          <a:p>
            <a:r>
              <a:rPr lang="en-US" dirty="0" smtClean="0"/>
              <a:t>Diagnosis of invasive adenocarcinoma of lung with one positive station 5 lymph node</a:t>
            </a:r>
          </a:p>
          <a:p>
            <a:r>
              <a:rPr lang="en-US" dirty="0" smtClean="0"/>
              <a:t>IHC and molecular testing performed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4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56690" cy="51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5289" y="5983069"/>
            <a:ext cx="1810111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H&amp;E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5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6263" y="5983069"/>
            <a:ext cx="199913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TTF-1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0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6602" y="6019800"/>
            <a:ext cx="473879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PD-L1 (clone E1L3N) 20x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9414" y="268069"/>
            <a:ext cx="504458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“High Expression” (≥50%)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0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7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/>
            </a:r>
            <a:br>
              <a:rPr lang="en-US" b="1" dirty="0" smtClean="0">
                <a:solidFill>
                  <a:srgbClr val="000099"/>
                </a:solidFill>
              </a:rPr>
            </a:br>
            <a:r>
              <a:rPr lang="en-US" b="1" dirty="0" smtClean="0">
                <a:solidFill>
                  <a:srgbClr val="000099"/>
                </a:solidFill>
              </a:rPr>
              <a:t/>
            </a:r>
            <a:br>
              <a:rPr lang="en-US" b="1" dirty="0" smtClean="0">
                <a:solidFill>
                  <a:srgbClr val="000099"/>
                </a:solidFill>
              </a:rPr>
            </a:br>
            <a:r>
              <a:rPr lang="en-US" b="1" dirty="0" smtClean="0">
                <a:solidFill>
                  <a:srgbClr val="000099"/>
                </a:solidFill>
              </a:rPr>
              <a:t>“One H&amp;E-stained slide (marked by pathologist) and 5 H&amp;E-stained slides (no coverslips) were submitted to our Molecular Pathology Laboratory for next generation sequencing (NGS) and RNA fusion panel testing.”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5" y="129704"/>
            <a:ext cx="8353166" cy="657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1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5408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01" y="939799"/>
            <a:ext cx="6705598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" y="990600"/>
            <a:ext cx="891694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8036"/>
            <a:ext cx="8991600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904314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8" y="-25400"/>
            <a:ext cx="9144000" cy="7068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4448" y="6135469"/>
            <a:ext cx="364715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“F4”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31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8248" y="5983069"/>
            <a:ext cx="364715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“F7”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14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2048" y="5943600"/>
            <a:ext cx="364715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“F6”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17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8248" y="6019800"/>
            <a:ext cx="364715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“F6”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18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7164" y="5983069"/>
            <a:ext cx="369203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“F5”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8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8221" y="5983069"/>
            <a:ext cx="280717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H&amp;E “B1”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36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0099"/>
                </a:solidFill>
              </a:rPr>
              <a:t>Diagnostic Pathology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H&amp;E stain (1865)</a:t>
            </a:r>
          </a:p>
          <a:p>
            <a:pPr eaLnBrk="1" hangingPunct="1"/>
            <a:r>
              <a:rPr lang="en-US" altLang="en-US" dirty="0" smtClean="0"/>
              <a:t>Histochemical stains  (1870’s)</a:t>
            </a:r>
          </a:p>
          <a:p>
            <a:pPr eaLnBrk="1" hangingPunct="1"/>
            <a:r>
              <a:rPr lang="en-US" altLang="en-US" dirty="0" smtClean="0"/>
              <a:t>Electron microscopy (1931)</a:t>
            </a:r>
          </a:p>
          <a:p>
            <a:pPr eaLnBrk="1" hangingPunct="1"/>
            <a:r>
              <a:rPr lang="en-US" altLang="en-US" dirty="0" smtClean="0"/>
              <a:t>Immunohistochemistry  (1941)</a:t>
            </a:r>
          </a:p>
          <a:p>
            <a:pPr eaLnBrk="1" hangingPunct="1"/>
            <a:r>
              <a:rPr lang="en-US" altLang="en-US" dirty="0" smtClean="0"/>
              <a:t>Flow cytometry  (1968)</a:t>
            </a:r>
          </a:p>
          <a:p>
            <a:pPr eaLnBrk="1" hangingPunct="1"/>
            <a:r>
              <a:rPr lang="en-US" altLang="en-US" dirty="0" smtClean="0"/>
              <a:t>Molecular techniques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59269"/>
            <a:ext cx="554061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LMW-Keratin (5D3) “B1”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5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6059269"/>
            <a:ext cx="368722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HER2 IHC “B1” 20x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82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“Confirmational Proteomics”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Immunohistochemical </a:t>
            </a:r>
            <a:r>
              <a:rPr lang="en-US" dirty="0"/>
              <a:t>testing identifies </a:t>
            </a:r>
            <a:r>
              <a:rPr lang="en-US" dirty="0" smtClean="0"/>
              <a:t>protein overexpression that results </a:t>
            </a:r>
            <a:r>
              <a:rPr lang="en-US" dirty="0"/>
              <a:t>from genomic alterations, and that </a:t>
            </a:r>
            <a:r>
              <a:rPr lang="en-US" dirty="0" smtClean="0"/>
              <a:t>serves </a:t>
            </a:r>
            <a:r>
              <a:rPr lang="en-US" dirty="0"/>
              <a:t>as </a:t>
            </a:r>
            <a:r>
              <a:rPr lang="en-US" dirty="0" smtClean="0"/>
              <a:t>a potential target </a:t>
            </a:r>
            <a:r>
              <a:rPr lang="en-US" dirty="0"/>
              <a:t>for </a:t>
            </a:r>
            <a:r>
              <a:rPr lang="en-US" dirty="0" smtClean="0"/>
              <a:t>monoclonal antibody-based targeted therapies.</a:t>
            </a:r>
          </a:p>
          <a:p>
            <a:r>
              <a:rPr lang="en-US" dirty="0" smtClean="0"/>
              <a:t>IHC testing may help to clarify the significance of certain genomic alterations based on the expression or absence of the corresponding protein.</a:t>
            </a:r>
          </a:p>
          <a:p>
            <a:r>
              <a:rPr lang="en-US" dirty="0"/>
              <a:t>Heterogeneity remains a significant issue for ancillary </a:t>
            </a:r>
            <a:r>
              <a:rPr lang="en-US" dirty="0" smtClean="0"/>
              <a:t>molecular testing </a:t>
            </a:r>
            <a:r>
              <a:rPr lang="en-US" dirty="0"/>
              <a:t>that looks at </a:t>
            </a:r>
            <a:r>
              <a:rPr lang="en-US" dirty="0" smtClean="0"/>
              <a:t>a small “snapshot” </a:t>
            </a:r>
            <a:r>
              <a:rPr lang="en-US" dirty="0"/>
              <a:t>of </a:t>
            </a:r>
            <a:r>
              <a:rPr lang="en-US" dirty="0" smtClean="0"/>
              <a:t>the patient’s tumor specimen.</a:t>
            </a:r>
            <a:endParaRPr lang="en-US" dirty="0"/>
          </a:p>
          <a:p>
            <a:r>
              <a:rPr lang="en-US" dirty="0" smtClean="0"/>
              <a:t>Immunohistochemical testing facilitates the evaluation of the entire tumor’s “landscape” for proteomic expression, and, therefore, may help predict response to targeted therapy in patients with residual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rgbClr val="000099"/>
                </a:solidFill>
              </a:rPr>
              <a:t>“To win the war on cancer, we need to put proteomics on an equal footing with genomics.”</a:t>
            </a:r>
            <a:endParaRPr lang="en-US" b="1" i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Andreas Hühmer, Director, Thermo Fisher Scientific, USA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rd\Desktop\Mark Tw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6" y="382587"/>
            <a:ext cx="725487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1816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“The reports of my death are greatly exaggerated!”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- Mark Twain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97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rd\Desktop\Mark Tw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6" y="382587"/>
            <a:ext cx="725487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1816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“The reports of Immunohistochemistry’s death are greatly exaggerated!”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- Mark Twain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27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55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Richard\Desktop\H&amp;E 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7475"/>
            <a:ext cx="230505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4495800" y="304800"/>
            <a:ext cx="1143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81000" y="1371600"/>
            <a:ext cx="2971800" cy="1755775"/>
          </a:xfrm>
          <a:prstGeom prst="wedgeRoundRectCallout">
            <a:avLst>
              <a:gd name="adj1" fmla="val 69722"/>
              <a:gd name="adj2" fmla="val 111988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Thank you everyone!</a:t>
            </a:r>
          </a:p>
        </p:txBody>
      </p:sp>
    </p:spTree>
    <p:extLst>
      <p:ext uri="{BB962C8B-B14F-4D97-AF65-F5344CB8AC3E}">
        <p14:creationId xmlns:p14="http://schemas.microsoft.com/office/powerpoint/2010/main" val="13178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ubtfulnewscom.c.presscdn.com/wp-content/uploads/2014/03/cemetery-headst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88657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3175000" y="3513137"/>
            <a:ext cx="1244600" cy="8302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IHC</a:t>
            </a:r>
          </a:p>
        </p:txBody>
      </p:sp>
    </p:spTree>
    <p:extLst>
      <p:ext uri="{BB962C8B-B14F-4D97-AF65-F5344CB8AC3E}">
        <p14:creationId xmlns:p14="http://schemas.microsoft.com/office/powerpoint/2010/main" val="26696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2" y="0"/>
            <a:ext cx="72871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52600"/>
            <a:ext cx="2484398" cy="7694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May 2002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368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650</Words>
  <Application>Microsoft Office PowerPoint</Application>
  <PresentationFormat>On-screen Show (4:3)</PresentationFormat>
  <Paragraphs>90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“Confirmational Proteomics ….. Is It Time?”</vt:lpstr>
      <vt:lpstr>“Confirmational Proteomics ….. Is It Time?”</vt:lpstr>
      <vt:lpstr>“Confirmational”</vt:lpstr>
      <vt:lpstr>PowerPoint Presentation</vt:lpstr>
      <vt:lpstr>PowerPoint Presentation</vt:lpstr>
      <vt:lpstr>Diagnostic 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“Immunohistochemistry”</vt:lpstr>
      <vt:lpstr>PowerPoint Presentation</vt:lpstr>
      <vt:lpstr>PowerPoint Presentation</vt:lpstr>
      <vt:lpstr>“Beyond the genome, protein expression is the last critical evidence needed to treat a tumor effectively.”  - NantHealth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“HER2 Heterogeneity”</vt:lpstr>
      <vt:lpstr>PowerPoint Presentation</vt:lpstr>
      <vt:lpstr>PowerPoint Presentation</vt:lpstr>
      <vt:lpstr>PowerPoint Presentation</vt:lpstr>
      <vt:lpstr>PowerPoint Presentation</vt:lpstr>
      <vt:lpstr>IHC Detection of Genomic Alterations</vt:lpstr>
      <vt:lpstr>IHC Detection of Genomic Alterations</vt:lpstr>
      <vt:lpstr>EGFR L858R Mutation-Specific mAb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“OK, so what is Confirmational Proteomics?”</vt:lpstr>
      <vt:lpstr>“….. what is this HER2 IHC slide doing in my box?”</vt:lpstr>
      <vt:lpstr>Case Study</vt:lpstr>
      <vt:lpstr>PowerPoint Presentation</vt:lpstr>
      <vt:lpstr>PowerPoint Presentation</vt:lpstr>
      <vt:lpstr>PowerPoint Presentation</vt:lpstr>
      <vt:lpstr>PowerPoint Presentation</vt:lpstr>
      <vt:lpstr>  “One H&amp;E-stained slide (marked by pathologist) and 5 H&amp;E-stained slides (no coverslips) were submitted to our Molecular Pathology Laboratory for next generation sequencing (NGS) and RNA fusion panel testing.”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“Confirmational Proteomics”</vt:lpstr>
      <vt:lpstr>“To win the war on cancer, we need to put proteomics on an equal footing with genomics.”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“Confirmational Proteomics ….. Is It Time?</dc:title>
  <dc:creator>Richard</dc:creator>
  <cp:lastModifiedBy>Richard</cp:lastModifiedBy>
  <cp:revision>177</cp:revision>
  <dcterms:created xsi:type="dcterms:W3CDTF">2021-10-21T00:57:08Z</dcterms:created>
  <dcterms:modified xsi:type="dcterms:W3CDTF">2024-01-23T01:18:00Z</dcterms:modified>
</cp:coreProperties>
</file>